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5" r:id="rId5"/>
    <p:sldId id="267" r:id="rId6"/>
    <p:sldId id="269" r:id="rId7"/>
    <p:sldId id="273" r:id="rId8"/>
    <p:sldId id="270" r:id="rId9"/>
    <p:sldId id="274" r:id="rId10"/>
    <p:sldId id="272" r:id="rId11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6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3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3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r">
              <a:defRPr sz="1200"/>
            </a:lvl1pPr>
          </a:lstStyle>
          <a:p>
            <a:fld id="{9BD1DE86-9E81-49A6-ABF9-1AD05B2B0009}" type="datetimeFigureOut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08" rIns="91019" bIns="455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19" tIns="45508" rIns="91019" bIns="455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3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r">
              <a:defRPr sz="1200"/>
            </a:lvl1pPr>
          </a:lstStyle>
          <a:p>
            <a:fld id="{5869CFB6-F553-4DDC-96AE-740F20080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7D8-D963-49A4-9BAA-A984D2C97D10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1A89-961B-4381-8A2C-5D6C5D95A50A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B3DC-7FC5-49CF-9045-E578274C3C62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D4F-90E4-49C4-963A-02D117D3075B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DEF4-8F16-4B1F-A430-BDC62DF44A9A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E1A-A74F-40C6-A354-0EAD6BC681B8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2570-3934-472F-A681-D5C61AA5A985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801B-C009-41C1-9641-E97AC299FBEC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D81-DA2A-4A5D-BDC8-D53533C5DB32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99B-770D-4FE0-9B0A-2D032657E5EE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FD19-DE64-4AD4-B294-E324A50438CD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DDAA-E607-4D78-B3F7-20663E0C34FA}" type="datetime1">
              <a:rPr lang="zh-TW" altLang="en-US" smtClean="0"/>
              <a:pPr/>
              <a:t>2023/12/18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8C9A0279-E07B-A48E-50E0-B231A746DE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071474" cy="64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0825" y="1396706"/>
            <a:ext cx="8642350" cy="1962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40000"/>
              </a:lnSpc>
              <a:defRPr/>
            </a:pPr>
            <a:r>
              <a:rPr lang="en-US" altLang="zh-TW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經濟部</a:t>
            </a:r>
            <a:b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以大帶小製造業低碳及智慧化升級轉型補助</a:t>
            </a:r>
            <a:b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□低碳化 □智慧化</a:t>
            </a:r>
            <a:br>
              <a:rPr lang="zh-TW" alt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en-US" altLang="zh-TW" sz="2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78002" y="5351462"/>
            <a:ext cx="234038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報告人：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○○○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63798" y="3429000"/>
            <a:ext cx="32637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計畫名稱：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○○○○○</a:t>
            </a:r>
            <a:endParaRPr lang="zh-TW" altLang="en-US" sz="2400" dirty="0">
              <a:solidFill>
                <a:srgbClr val="011C5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55861" y="4019550"/>
            <a:ext cx="818813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計畫期間：自</a:t>
            </a:r>
            <a:r>
              <a:rPr lang="en-US" altLang="zh-TW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日 至 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57177" y="4749800"/>
            <a:ext cx="4891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US" altLang="zh-TW" sz="24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○○○○○</a:t>
            </a:r>
            <a:r>
              <a:rPr lang="zh-TW" altLang="en-US" sz="2400" dirty="0">
                <a:solidFill>
                  <a:srgbClr val="011C5F"/>
                </a:solidFill>
                <a:latin typeface="標楷體" pitchFamily="65" charset="-120"/>
                <a:ea typeface="標楷體" pitchFamily="65" charset="-120"/>
              </a:rPr>
              <a:t>股份有限公司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15816" y="6196600"/>
            <a:ext cx="390491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中華民國 </a:t>
            </a:r>
            <a:r>
              <a:rPr lang="en-US" altLang="zh-TW" sz="20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○○○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dirty="0">
                <a:solidFill>
                  <a:srgbClr val="011C5F"/>
                </a:solidFill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11711"/>
              </p:ext>
            </p:extLst>
          </p:nvPr>
        </p:nvGraphicFramePr>
        <p:xfrm>
          <a:off x="503548" y="1193257"/>
          <a:ext cx="8136904" cy="531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47">
                  <a:extLst>
                    <a:ext uri="{9D8B030D-6E8A-4147-A177-3AD203B41FA5}">
                      <a16:colId xmlns:a16="http://schemas.microsoft.com/office/drawing/2014/main" val="1411160294"/>
                    </a:ext>
                  </a:extLst>
                </a:gridCol>
                <a:gridCol w="100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60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產出效益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0043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altLang="zh-TW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</a:t>
                      </a:r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br>
                        <a:rPr lang="en-US" altLang="zh-TW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結案當年</a:t>
                      </a: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0043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N+1</a:t>
                      </a:r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0043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N+2</a:t>
                      </a:r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0043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N+3</a:t>
                      </a:r>
                      <a:r>
                        <a:rPr lang="zh-TW" altLang="en-US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230"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淨零碳排能力</a:t>
                      </a:r>
                    </a:p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屬低碳化類別計畫須填寫</a:t>
                      </a:r>
                      <a:r>
                        <a:rPr lang="en-US" altLang="zh-TW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節省能源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降低用電量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度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/%)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186592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減碳比例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58224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減碳量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CO2e)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853648"/>
                  </a:ext>
                </a:extLst>
              </a:tr>
              <a:tr h="419230">
                <a:tc rowSpan="7">
                  <a:txBody>
                    <a:bodyPr/>
                    <a:lstStyle/>
                    <a:p>
                      <a:pPr algn="ctr"/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技術提升</a:t>
                      </a:r>
                    </a:p>
                    <a:p>
                      <a:pPr algn="ctr"/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屬智慧化類別計畫須填寫</a:t>
                      </a: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提升製程設備聯網率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提升製程資料可視率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71652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提升設備稼動率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07575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提升產品品質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58536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提升產能利用率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98232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降低生產成本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38728"/>
                  </a:ext>
                </a:extLst>
              </a:tr>
              <a:tr h="419230">
                <a:tc vMerge="1">
                  <a:txBody>
                    <a:bodyPr/>
                    <a:lstStyle/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>
                        <a:lnSpc>
                          <a:spcPts val="1200"/>
                        </a:lnSpc>
                      </a:pP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縮短產品交期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48537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102292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肆、預期效益說明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en-US" sz="3300" dirty="0">
                <a:latin typeface="Times New Roman" pitchFamily="18" charset="0"/>
                <a:ea typeface="標楷體" pitchFamily="65" charset="-120"/>
              </a:rPr>
              <a:t>審查簡報大綱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3086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壹、申請業者及其他供應鏈業者概況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貳、計畫內容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indent="22225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一、受景氣影響說明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indent="22225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二、計畫內容說明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一、計畫架構說明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二、推動作法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三、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cs typeface="+mj-cs"/>
              </a:rPr>
              <a:t>供應鏈業者清單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cs typeface="+mj-cs"/>
              </a:rPr>
              <a:t> 　四、無形資產引進、委託研究或驗證情形</a:t>
            </a:r>
            <a:endParaRPr lang="en-US" altLang="zh-TW" sz="2000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cs typeface="+mj-cs"/>
              </a:rPr>
              <a:t>   五、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全新設備購置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肆、預期效益說明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68760"/>
            <a:ext cx="7632700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核准設立日期：  年  月  日</a:t>
            </a: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實收資本額：新臺幣       仟元 </a:t>
            </a: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負責人：</a:t>
            </a:r>
            <a:endParaRPr kumimoji="0"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1889125" indent="-15240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主要營業項目：</a:t>
            </a: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1889125" indent="-15240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全企業人數：</a:t>
            </a: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123728" y="151130"/>
            <a:ext cx="7020272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壹、申請業者及其他供應鏈業者概況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一、受景氣影響說明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2292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貳、計畫內容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56564" y="34290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二、計畫內容說明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028152"/>
            <a:ext cx="8229600" cy="51951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一、計畫架構說明</a:t>
            </a:r>
          </a:p>
        </p:txBody>
      </p:sp>
      <p:sp>
        <p:nvSpPr>
          <p:cNvPr id="61" name="標題 1"/>
          <p:cNvSpPr txBox="1">
            <a:spLocks/>
          </p:cNvSpPr>
          <p:nvPr/>
        </p:nvSpPr>
        <p:spPr>
          <a:xfrm>
            <a:off x="1022920" y="116632"/>
            <a:ext cx="80135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5EEF5C79-3FA5-4F01-86AF-DF3331AE6F3F}"/>
              </a:ext>
            </a:extLst>
          </p:cNvPr>
          <p:cNvSpPr/>
          <p:nvPr/>
        </p:nvSpPr>
        <p:spPr>
          <a:xfrm>
            <a:off x="4338092" y="1209110"/>
            <a:ext cx="4824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分項計畫說明</a:t>
            </a:r>
            <a:r>
              <a:rPr lang="en-US" altLang="zh-TW" sz="16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16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依計畫架構逐項說明實施方式</a:t>
            </a:r>
            <a:r>
              <a:rPr lang="en-US" altLang="zh-TW" sz="16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1600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3" name="圖片 82">
            <a:extLst>
              <a:ext uri="{FF2B5EF4-FFF2-40B4-BE49-F238E27FC236}">
                <a16:creationId xmlns:a16="http://schemas.microsoft.com/office/drawing/2014/main" id="{833E4B8F-14BE-DE77-BBB6-F3A78301F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4824"/>
            <a:ext cx="9144000" cy="41353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428492" y="1272236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請說明如何推動及產業擴散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132049F7-FC95-467D-B07F-ED28BD1831AA}"/>
              </a:ext>
            </a:extLst>
          </p:cNvPr>
          <p:cNvSpPr txBox="1">
            <a:spLocks/>
          </p:cNvSpPr>
          <p:nvPr/>
        </p:nvSpPr>
        <p:spPr>
          <a:xfrm>
            <a:off x="1022920" y="116632"/>
            <a:ext cx="80135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D6329F52-5553-4F0A-8954-B6536FAD2AC1}"/>
              </a:ext>
            </a:extLst>
          </p:cNvPr>
          <p:cNvGrpSpPr/>
          <p:nvPr/>
        </p:nvGrpSpPr>
        <p:grpSpPr>
          <a:xfrm>
            <a:off x="230899" y="2380583"/>
            <a:ext cx="8420126" cy="3999323"/>
            <a:chOff x="1185431" y="1586092"/>
            <a:chExt cx="8420126" cy="3999323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5C7D3D55-D2BE-4C10-AF1B-AC492EB23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5431" y="1586092"/>
              <a:ext cx="5553937" cy="3999323"/>
            </a:xfrm>
            <a:prstGeom prst="rect">
              <a:avLst/>
            </a:prstGeom>
          </p:spPr>
        </p:pic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80660E04-EEB2-41FC-97F7-5B67883B88BE}"/>
                </a:ext>
              </a:extLst>
            </p:cNvPr>
            <p:cNvGrpSpPr/>
            <p:nvPr/>
          </p:nvGrpSpPr>
          <p:grpSpPr>
            <a:xfrm>
              <a:off x="7942221" y="1848393"/>
              <a:ext cx="1663336" cy="3474720"/>
              <a:chOff x="8545288" y="1724297"/>
              <a:chExt cx="1663336" cy="3474720"/>
            </a:xfrm>
          </p:grpSpPr>
          <p:sp>
            <p:nvSpPr>
              <p:cNvPr id="14" name="矩形: 圓角 13">
                <a:extLst>
                  <a:ext uri="{FF2B5EF4-FFF2-40B4-BE49-F238E27FC236}">
                    <a16:creationId xmlns:a16="http://schemas.microsoft.com/office/drawing/2014/main" id="{9ADB3BF3-07FB-4D59-A485-2AF782AAD5A2}"/>
                  </a:ext>
                </a:extLst>
              </p:cNvPr>
              <p:cNvSpPr/>
              <p:nvPr/>
            </p:nvSpPr>
            <p:spPr>
              <a:xfrm>
                <a:off x="8736876" y="2712720"/>
                <a:ext cx="1280160" cy="365760"/>
              </a:xfrm>
              <a:prstGeom prst="roundRect">
                <a:avLst/>
              </a:prstGeom>
              <a:solidFill>
                <a:srgbClr val="CAE1E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b="1" u="sng" dirty="0">
                    <a:solidFill>
                      <a:schemeClr val="tx1"/>
                    </a:solidFill>
                  </a:rPr>
                  <a:t>OOOO</a:t>
                </a:r>
                <a:endParaRPr lang="zh-TW" altLang="en-US" sz="2000" b="1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矩形: 圓角 14">
                <a:extLst>
                  <a:ext uri="{FF2B5EF4-FFF2-40B4-BE49-F238E27FC236}">
                    <a16:creationId xmlns:a16="http://schemas.microsoft.com/office/drawing/2014/main" id="{F91EB163-5C3D-4B46-9124-45C382AB12DC}"/>
                  </a:ext>
                </a:extLst>
              </p:cNvPr>
              <p:cNvSpPr/>
              <p:nvPr/>
            </p:nvSpPr>
            <p:spPr>
              <a:xfrm>
                <a:off x="8736876" y="3779520"/>
                <a:ext cx="1280160" cy="365760"/>
              </a:xfrm>
              <a:prstGeom prst="roundRect">
                <a:avLst/>
              </a:prstGeom>
              <a:solidFill>
                <a:srgbClr val="CAE1E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b="1" u="sng" dirty="0">
                    <a:solidFill>
                      <a:schemeClr val="tx1"/>
                    </a:solidFill>
                  </a:rPr>
                  <a:t>OOOO</a:t>
                </a:r>
                <a:endParaRPr lang="zh-TW" altLang="en-US" sz="2000" b="1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矩形: 圓角 15">
                <a:extLst>
                  <a:ext uri="{FF2B5EF4-FFF2-40B4-BE49-F238E27FC236}">
                    <a16:creationId xmlns:a16="http://schemas.microsoft.com/office/drawing/2014/main" id="{8C45BF00-E505-46ED-BEFA-A2228C0CECEF}"/>
                  </a:ext>
                </a:extLst>
              </p:cNvPr>
              <p:cNvSpPr/>
              <p:nvPr/>
            </p:nvSpPr>
            <p:spPr>
              <a:xfrm>
                <a:off x="8736876" y="4833257"/>
                <a:ext cx="1280160" cy="365760"/>
              </a:xfrm>
              <a:prstGeom prst="roundRect">
                <a:avLst/>
              </a:prstGeom>
              <a:solidFill>
                <a:srgbClr val="CAE1E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b="1" u="sng" dirty="0">
                    <a:solidFill>
                      <a:schemeClr val="tx1"/>
                    </a:solidFill>
                  </a:rPr>
                  <a:t>OOOO</a:t>
                </a:r>
                <a:endParaRPr lang="zh-TW" altLang="en-US" sz="2000" b="1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矩形: 圓角 16">
                <a:extLst>
                  <a:ext uri="{FF2B5EF4-FFF2-40B4-BE49-F238E27FC236}">
                    <a16:creationId xmlns:a16="http://schemas.microsoft.com/office/drawing/2014/main" id="{84ACB7D7-95B1-48B2-8CE4-754320C76C90}"/>
                  </a:ext>
                </a:extLst>
              </p:cNvPr>
              <p:cNvSpPr/>
              <p:nvPr/>
            </p:nvSpPr>
            <p:spPr>
              <a:xfrm>
                <a:off x="8545288" y="1724297"/>
                <a:ext cx="1663336" cy="365760"/>
              </a:xfrm>
              <a:prstGeom prst="roundRect">
                <a:avLst/>
              </a:prstGeom>
              <a:solidFill>
                <a:srgbClr val="CAE1E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b="1" u="sng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各層分工</a:t>
                </a:r>
              </a:p>
            </p:txBody>
          </p:sp>
        </p:grp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BD9A94CC-3A58-43AD-923D-3653B606286C}"/>
                </a:ext>
              </a:extLst>
            </p:cNvPr>
            <p:cNvSpPr txBox="1"/>
            <p:nvPr/>
          </p:nvSpPr>
          <p:spPr>
            <a:xfrm>
              <a:off x="5225699" y="2468469"/>
              <a:ext cx="242969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</a:t>
              </a:r>
              <a:r>
                <a:rPr lang="en-US" altLang="zh-TW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印刷電路板（</a:t>
              </a:r>
              <a:r>
                <a:rPr lang="en-US" altLang="zh-TW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PCB</a:t>
              </a:r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）製造業者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C1D8678D-0953-4FAC-8363-13CDEBD14214}"/>
                </a:ext>
              </a:extLst>
            </p:cNvPr>
            <p:cNvSpPr txBox="1"/>
            <p:nvPr/>
          </p:nvSpPr>
          <p:spPr>
            <a:xfrm>
              <a:off x="5864158" y="3488117"/>
              <a:ext cx="219127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</a:t>
              </a:r>
              <a:r>
                <a:rPr lang="en-US" altLang="zh-TW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光學玻璃、印刷電路板</a:t>
              </a:r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、軟性銅箔積層板等產業。</a:t>
              </a:r>
              <a:endPara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B4E49917-B725-4569-94B7-6C4D8630D8B3}"/>
                </a:ext>
              </a:extLst>
            </p:cNvPr>
            <p:cNvSpPr txBox="1"/>
            <p:nvPr/>
          </p:nvSpPr>
          <p:spPr>
            <a:xfrm>
              <a:off x="6403004" y="4604086"/>
              <a:ext cx="165242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</a:t>
              </a:r>
              <a:r>
                <a:rPr lang="en-US" altLang="zh-TW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玻璃纖維、銅柏基版</a:t>
              </a:r>
              <a:r>
                <a:rPr lang="en-US" altLang="zh-TW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(CCL)</a:t>
              </a:r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、銅箔</a:t>
              </a:r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等產業。</a:t>
              </a:r>
              <a:endPara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FB961F9-2CBC-4C11-B2AC-137053DE6A9B}"/>
              </a:ext>
            </a:extLst>
          </p:cNvPr>
          <p:cNvSpPr/>
          <p:nvPr/>
        </p:nvSpPr>
        <p:spPr>
          <a:xfrm>
            <a:off x="2876726" y="3008644"/>
            <a:ext cx="702642" cy="461689"/>
          </a:xfrm>
          <a:prstGeom prst="roundRect">
            <a:avLst>
              <a:gd name="adj" fmla="val 12074"/>
            </a:avLst>
          </a:prstGeom>
          <a:solidFill>
            <a:srgbClr val="A3B6C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TW" altLang="en-US" sz="13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主導廠商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F1759EFF-31B3-420A-9B76-079482FD48A9}"/>
              </a:ext>
            </a:extLst>
          </p:cNvPr>
          <p:cNvSpPr/>
          <p:nvPr/>
        </p:nvSpPr>
        <p:spPr>
          <a:xfrm>
            <a:off x="2566476" y="4312391"/>
            <a:ext cx="1308167" cy="431905"/>
          </a:xfrm>
          <a:prstGeom prst="roundRect">
            <a:avLst>
              <a:gd name="adj" fmla="val 12074"/>
            </a:avLst>
          </a:prstGeom>
          <a:solidFill>
            <a:srgbClr val="A3B6C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主要協作廠</a:t>
            </a:r>
            <a:b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中下游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6F824C29-DDF6-4131-9986-DB2FFA872C61}"/>
              </a:ext>
            </a:extLst>
          </p:cNvPr>
          <p:cNvSpPr/>
          <p:nvPr/>
        </p:nvSpPr>
        <p:spPr>
          <a:xfrm>
            <a:off x="2566476" y="5302990"/>
            <a:ext cx="1308167" cy="431801"/>
          </a:xfrm>
          <a:prstGeom prst="roundRect">
            <a:avLst>
              <a:gd name="adj" fmla="val 12074"/>
            </a:avLst>
          </a:prstGeom>
          <a:solidFill>
            <a:srgbClr val="A3B6C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擴散廠</a:t>
            </a:r>
            <a:b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標題 1">
            <a:extLst>
              <a:ext uri="{FF2B5EF4-FFF2-40B4-BE49-F238E27FC236}">
                <a16:creationId xmlns:a16="http://schemas.microsoft.com/office/drawing/2014/main" id="{218C9D74-5B6B-41C3-8BD1-97AC63C6C6B3}"/>
              </a:ext>
            </a:extLst>
          </p:cNvPr>
          <p:cNvSpPr txBox="1">
            <a:spLocks/>
          </p:cNvSpPr>
          <p:nvPr/>
        </p:nvSpPr>
        <p:spPr>
          <a:xfrm>
            <a:off x="457200" y="1028152"/>
            <a:ext cx="8229600" cy="5195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二、推動作法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989856"/>
            <a:ext cx="8229600" cy="7829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三、供應鏈業者清單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0ED5779A-9943-427D-8AF5-9BDE98F7265B}"/>
              </a:ext>
            </a:extLst>
          </p:cNvPr>
          <p:cNvSpPr txBox="1">
            <a:spLocks/>
          </p:cNvSpPr>
          <p:nvPr/>
        </p:nvSpPr>
        <p:spPr>
          <a:xfrm>
            <a:off x="1022920" y="116632"/>
            <a:ext cx="80135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EA68D03A-67FA-EBDD-89CD-7C8A03F4F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6874"/>
              </p:ext>
            </p:extLst>
          </p:nvPr>
        </p:nvGraphicFramePr>
        <p:xfrm>
          <a:off x="797426" y="1728945"/>
          <a:ext cx="7807020" cy="4469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857">
                  <a:extLst>
                    <a:ext uri="{9D8B030D-6E8A-4147-A177-3AD203B41FA5}">
                      <a16:colId xmlns:a16="http://schemas.microsoft.com/office/drawing/2014/main" val="224897284"/>
                    </a:ext>
                  </a:extLst>
                </a:gridCol>
                <a:gridCol w="607883">
                  <a:extLst>
                    <a:ext uri="{9D8B030D-6E8A-4147-A177-3AD203B41FA5}">
                      <a16:colId xmlns:a16="http://schemas.microsoft.com/office/drawing/2014/main" val="2243509671"/>
                    </a:ext>
                  </a:extLst>
                </a:gridCol>
                <a:gridCol w="955392">
                  <a:extLst>
                    <a:ext uri="{9D8B030D-6E8A-4147-A177-3AD203B41FA5}">
                      <a16:colId xmlns:a16="http://schemas.microsoft.com/office/drawing/2014/main" val="2399829850"/>
                    </a:ext>
                  </a:extLst>
                </a:gridCol>
                <a:gridCol w="955392">
                  <a:extLst>
                    <a:ext uri="{9D8B030D-6E8A-4147-A177-3AD203B41FA5}">
                      <a16:colId xmlns:a16="http://schemas.microsoft.com/office/drawing/2014/main" val="120691805"/>
                    </a:ext>
                  </a:extLst>
                </a:gridCol>
                <a:gridCol w="1023530">
                  <a:extLst>
                    <a:ext uri="{9D8B030D-6E8A-4147-A177-3AD203B41FA5}">
                      <a16:colId xmlns:a16="http://schemas.microsoft.com/office/drawing/2014/main" val="2436772356"/>
                    </a:ext>
                  </a:extLst>
                </a:gridCol>
                <a:gridCol w="1233807">
                  <a:extLst>
                    <a:ext uri="{9D8B030D-6E8A-4147-A177-3AD203B41FA5}">
                      <a16:colId xmlns:a16="http://schemas.microsoft.com/office/drawing/2014/main" val="4263338837"/>
                    </a:ext>
                  </a:extLst>
                </a:gridCol>
                <a:gridCol w="2500159">
                  <a:extLst>
                    <a:ext uri="{9D8B030D-6E8A-4147-A177-3AD203B41FA5}">
                      <a16:colId xmlns:a16="http://schemas.microsoft.com/office/drawing/2014/main" val="1214928035"/>
                    </a:ext>
                  </a:extLst>
                </a:gridCol>
              </a:tblGrid>
              <a:tr h="509394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序號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alt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業者</a:t>
                      </a:r>
                      <a:endParaRPr lang="en-US" alt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altLang="en-US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代表人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統一編號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alt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補助款金額（千元）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zh-TW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主要參與內容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2120577"/>
                  </a:ext>
                </a:extLst>
              </a:tr>
              <a:tr h="404399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84206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037925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7619083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2605130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9245626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9036775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750150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9601855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5154052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algn="ctr" eaLnBrk="0">
                        <a:tabLst>
                          <a:tab pos="810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eaLnBrk="0">
                        <a:spcBef>
                          <a:spcPts val="600"/>
                        </a:spcBef>
                        <a:tabLst>
                          <a:tab pos="810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3049921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187F2971-9A1A-B2ED-6CAD-31F36205C755}"/>
              </a:ext>
            </a:extLst>
          </p:cNvPr>
          <p:cNvSpPr/>
          <p:nvPr/>
        </p:nvSpPr>
        <p:spPr>
          <a:xfrm>
            <a:off x="4614097" y="1082615"/>
            <a:ext cx="4247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/>
            <a:r>
              <a:rPr lang="en-US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屬低碳化類別至少</a:t>
            </a:r>
            <a:r>
              <a:rPr lang="en-US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10</a:t>
            </a:r>
            <a:r>
              <a:rPr lang="zh-TW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家，屬智慧化類別至少</a:t>
            </a:r>
            <a:r>
              <a:rPr lang="en-US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家。</a:t>
            </a:r>
            <a:r>
              <a:rPr lang="en-US" altLang="zh-TW" sz="18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1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47ACDAF-FF7D-93CE-8654-6A8E12960C9C}"/>
              </a:ext>
            </a:extLst>
          </p:cNvPr>
          <p:cNvSpPr txBox="1"/>
          <p:nvPr/>
        </p:nvSpPr>
        <p:spPr>
          <a:xfrm>
            <a:off x="715072" y="6198255"/>
            <a:ext cx="780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400" kern="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註：補助款金額填寫說明：屬聯合申請者，請填入補助款金額；屬委託研究者，請依比例計算補助款金額。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865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989856"/>
            <a:ext cx="8229600" cy="7829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spcBef>
                <a:spcPct val="0"/>
              </a:spcBef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四、無形資產引進、委託研究或驗證情形</a:t>
            </a:r>
          </a:p>
        </p:txBody>
      </p:sp>
      <p:sp>
        <p:nvSpPr>
          <p:cNvPr id="3" name="AutoShape 29"/>
          <p:cNvSpPr>
            <a:spLocks noChangeArrowheads="1"/>
          </p:cNvSpPr>
          <p:nvPr/>
        </p:nvSpPr>
        <p:spPr bwMode="auto">
          <a:xfrm>
            <a:off x="3059832" y="1916832"/>
            <a:ext cx="2880320" cy="1368152"/>
          </a:xfrm>
          <a:prstGeom prst="roundRect">
            <a:avLst>
              <a:gd name="adj" fmla="val 8676"/>
            </a:avLst>
          </a:prstGeom>
          <a:solidFill>
            <a:srgbClr val="0070C0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7313" tIns="44450" rIns="87313" bIns="44450" anchor="ctr"/>
          <a:lstStyle/>
          <a:p>
            <a:pPr algn="ctr"/>
            <a:r>
              <a:rPr lang="zh-TW" altLang="en-US" sz="2000" u="sng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本計畫</a:t>
            </a:r>
            <a:endParaRPr lang="en-US" altLang="zh-TW" sz="2000" u="sng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權重占比：</a:t>
            </a:r>
            <a:r>
              <a:rPr lang="en-US" altLang="zh-TW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xx%</a:t>
            </a:r>
            <a:endParaRPr lang="zh-TW" altLang="en-US" sz="2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AutoShape 29"/>
          <p:cNvSpPr>
            <a:spLocks noChangeArrowheads="1"/>
          </p:cNvSpPr>
          <p:nvPr/>
        </p:nvSpPr>
        <p:spPr bwMode="auto">
          <a:xfrm>
            <a:off x="107504" y="4221088"/>
            <a:ext cx="2880320" cy="1368152"/>
          </a:xfrm>
          <a:prstGeom prst="roundRect">
            <a:avLst>
              <a:gd name="adj" fmla="val 8676"/>
            </a:avLst>
          </a:prstGeom>
          <a:solidFill>
            <a:srgbClr val="FF6600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7313" tIns="44450" rIns="87313" bIns="44450" anchor="ctr"/>
          <a:lstStyle/>
          <a:p>
            <a:pPr algn="ctr"/>
            <a:r>
              <a:rPr lang="zh-TW" altLang="en-US" sz="2000" u="sng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無形資產引進對象</a:t>
            </a:r>
            <a:endParaRPr lang="en-US" altLang="zh-TW" sz="2000" u="sng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權重占比：</a:t>
            </a:r>
            <a:r>
              <a:rPr lang="en-US" altLang="zh-TW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xx%</a:t>
            </a: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無形資產引進項目：</a:t>
            </a:r>
            <a:endParaRPr lang="en-US" altLang="zh-TW" sz="2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金額：</a:t>
            </a:r>
          </a:p>
        </p:txBody>
      </p:sp>
      <p:sp>
        <p:nvSpPr>
          <p:cNvPr id="6" name="AutoShape 29"/>
          <p:cNvSpPr>
            <a:spLocks noChangeArrowheads="1"/>
          </p:cNvSpPr>
          <p:nvPr/>
        </p:nvSpPr>
        <p:spPr bwMode="auto">
          <a:xfrm>
            <a:off x="3131840" y="4221088"/>
            <a:ext cx="2880320" cy="1368152"/>
          </a:xfrm>
          <a:prstGeom prst="roundRect">
            <a:avLst>
              <a:gd name="adj" fmla="val 8676"/>
            </a:avLst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7313" tIns="44450" rIns="87313" bIns="44450" anchor="ctr"/>
          <a:lstStyle/>
          <a:p>
            <a:pPr algn="ctr"/>
            <a:r>
              <a:rPr lang="zh-TW" altLang="en-US" sz="2000" u="sng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委託研究對象</a:t>
            </a:r>
            <a:endParaRPr lang="en-US" altLang="zh-TW" sz="2000" u="sng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權重占比：</a:t>
            </a:r>
            <a:r>
              <a:rPr lang="en-US" altLang="zh-TW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xx%</a:t>
            </a: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委託研究項目：</a:t>
            </a:r>
            <a:endParaRPr lang="en-US" altLang="zh-TW" sz="2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金額：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6156176" y="4221088"/>
            <a:ext cx="2880320" cy="1368152"/>
          </a:xfrm>
          <a:prstGeom prst="roundRect">
            <a:avLst>
              <a:gd name="adj" fmla="val 8676"/>
            </a:avLst>
          </a:prstGeom>
          <a:solidFill>
            <a:schemeClr val="bg1">
              <a:lumMod val="50000"/>
            </a:schemeClr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7313" tIns="44450" rIns="87313" bIns="44450" anchor="ctr"/>
          <a:lstStyle/>
          <a:p>
            <a:pPr algn="ctr"/>
            <a:r>
              <a:rPr lang="zh-TW" altLang="en-US" sz="2000" u="sng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驗證對象</a:t>
            </a:r>
            <a:endParaRPr lang="en-US" altLang="zh-TW" sz="2000" u="sng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權重占比：</a:t>
            </a:r>
            <a:r>
              <a:rPr lang="en-US" altLang="zh-TW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xx%</a:t>
            </a: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驗證項目：</a:t>
            </a:r>
            <a:endParaRPr lang="en-US" altLang="zh-TW" sz="2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金額：</a:t>
            </a:r>
          </a:p>
        </p:txBody>
      </p:sp>
      <p:sp>
        <p:nvSpPr>
          <p:cNvPr id="8" name="加號 7"/>
          <p:cNvSpPr/>
          <p:nvPr/>
        </p:nvSpPr>
        <p:spPr>
          <a:xfrm>
            <a:off x="4211960" y="3501008"/>
            <a:ext cx="504056" cy="576064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0ED5779A-9943-427D-8AF5-9BDE98F7265B}"/>
              </a:ext>
            </a:extLst>
          </p:cNvPr>
          <p:cNvSpPr txBox="1">
            <a:spLocks/>
          </p:cNvSpPr>
          <p:nvPr/>
        </p:nvSpPr>
        <p:spPr>
          <a:xfrm>
            <a:off x="1022920" y="116632"/>
            <a:ext cx="80135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989856"/>
            <a:ext cx="8229600" cy="7829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五、</a:t>
            </a:r>
            <a:r>
              <a:rPr kumimoji="0" lang="zh-TW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全新設備購置</a:t>
            </a:r>
            <a:endParaRPr lang="zh-TW" altLang="en-US" sz="36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0ED5779A-9943-427D-8AF5-9BDE98F7265B}"/>
              </a:ext>
            </a:extLst>
          </p:cNvPr>
          <p:cNvSpPr txBox="1">
            <a:spLocks/>
          </p:cNvSpPr>
          <p:nvPr/>
        </p:nvSpPr>
        <p:spPr>
          <a:xfrm>
            <a:off x="1022920" y="116632"/>
            <a:ext cx="80135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參、實施方法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6D820D8-06CF-F383-8FE8-206F74AE4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76227"/>
              </p:ext>
            </p:extLst>
          </p:nvPr>
        </p:nvGraphicFramePr>
        <p:xfrm>
          <a:off x="354360" y="1823329"/>
          <a:ext cx="8435280" cy="3385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234">
                  <a:extLst>
                    <a:ext uri="{9D8B030D-6E8A-4147-A177-3AD203B41FA5}">
                      <a16:colId xmlns:a16="http://schemas.microsoft.com/office/drawing/2014/main" val="2849961132"/>
                    </a:ext>
                  </a:extLst>
                </a:gridCol>
                <a:gridCol w="1681722">
                  <a:extLst>
                    <a:ext uri="{9D8B030D-6E8A-4147-A177-3AD203B41FA5}">
                      <a16:colId xmlns:a16="http://schemas.microsoft.com/office/drawing/2014/main" val="3325327237"/>
                    </a:ext>
                  </a:extLst>
                </a:gridCol>
                <a:gridCol w="901316">
                  <a:extLst>
                    <a:ext uri="{9D8B030D-6E8A-4147-A177-3AD203B41FA5}">
                      <a16:colId xmlns:a16="http://schemas.microsoft.com/office/drawing/2014/main" val="2264190712"/>
                    </a:ext>
                  </a:extLst>
                </a:gridCol>
                <a:gridCol w="901316">
                  <a:extLst>
                    <a:ext uri="{9D8B030D-6E8A-4147-A177-3AD203B41FA5}">
                      <a16:colId xmlns:a16="http://schemas.microsoft.com/office/drawing/2014/main" val="349215659"/>
                    </a:ext>
                  </a:extLst>
                </a:gridCol>
                <a:gridCol w="901316">
                  <a:extLst>
                    <a:ext uri="{9D8B030D-6E8A-4147-A177-3AD203B41FA5}">
                      <a16:colId xmlns:a16="http://schemas.microsoft.com/office/drawing/2014/main" val="2073791037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3513768730"/>
                    </a:ext>
                  </a:extLst>
                </a:gridCol>
              </a:tblGrid>
              <a:tr h="649195">
                <a:tc rowSpan="3">
                  <a:txBody>
                    <a:bodyPr/>
                    <a:lstStyle/>
                    <a:p>
                      <a:pPr marL="1270" indent="-1270" algn="ctr"/>
                      <a:r>
                        <a:rPr lang="zh-TW" sz="22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設備名稱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2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產地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採購對象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2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用途</a:t>
                      </a:r>
                    </a:p>
                  </a:txBody>
                  <a:tcPr marL="17780" marR="177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921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200" b="1" kern="10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公司名稱</a:t>
                      </a:r>
                      <a:endParaRPr lang="zh-TW" sz="2200" b="1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200" b="1" kern="10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統一編號</a:t>
                      </a:r>
                      <a:endParaRPr lang="zh-TW" sz="2200" b="1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en-US" altLang="zh-TW" sz="2200" b="1" kern="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千元</a:t>
                      </a:r>
                      <a:r>
                        <a:rPr lang="en-US" altLang="zh-TW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b="1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06172"/>
                  </a:ext>
                </a:extLst>
              </a:tr>
              <a:tr h="6463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國產</a:t>
                      </a:r>
                      <a:r>
                        <a:rPr lang="en-US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200" b="1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進口</a:t>
                      </a:r>
                      <a:endParaRPr lang="zh-TW" sz="2200" b="1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62986"/>
                  </a:ext>
                </a:extLst>
              </a:tr>
              <a:tr h="1032105">
                <a:tc>
                  <a:txBody>
                    <a:bodyPr/>
                    <a:lstStyle/>
                    <a:p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2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52461"/>
                  </a:ext>
                </a:extLst>
              </a:tr>
              <a:tr h="1032105">
                <a:tc>
                  <a:txBody>
                    <a:bodyPr/>
                    <a:lstStyle/>
                    <a:p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自行增列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b"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94079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80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648</Words>
  <Application>Microsoft Office PowerPoint</Application>
  <PresentationFormat>如螢幕大小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標楷體</vt:lpstr>
      <vt:lpstr>Arial</vt:lpstr>
      <vt:lpstr>Arial Black</vt:lpstr>
      <vt:lpstr>Calibri</vt:lpstr>
      <vt:lpstr>Times New Roman</vt:lpstr>
      <vt:lpstr>Office 佈景主題</vt:lpstr>
      <vt:lpstr>113年經濟部 以大帶小製造業低碳及智慧化升級轉型補助 □低碳化 □智慧化 </vt:lpstr>
      <vt:lpstr>審查簡報大綱</vt:lpstr>
      <vt:lpstr>PowerPoint 簡報</vt:lpstr>
      <vt:lpstr>一、受景氣影響說明</vt:lpstr>
      <vt:lpstr>一、計畫架構說明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陳昱欣</dc:creator>
  <cp:lastModifiedBy>高家嘉</cp:lastModifiedBy>
  <cp:revision>129</cp:revision>
  <cp:lastPrinted>2019-08-28T06:38:43Z</cp:lastPrinted>
  <dcterms:created xsi:type="dcterms:W3CDTF">2015-04-14T05:34:27Z</dcterms:created>
  <dcterms:modified xsi:type="dcterms:W3CDTF">2023-12-18T05:58:17Z</dcterms:modified>
</cp:coreProperties>
</file>